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7" r:id="rId4"/>
    <p:sldId id="258" r:id="rId5"/>
    <p:sldId id="264" r:id="rId6"/>
    <p:sldId id="259" r:id="rId7"/>
    <p:sldId id="261" r:id="rId8"/>
    <p:sldId id="262" r:id="rId9"/>
    <p:sldId id="266" r:id="rId10"/>
    <p:sldId id="269" r:id="rId11"/>
    <p:sldId id="270" r:id="rId12"/>
    <p:sldId id="271" r:id="rId13"/>
    <p:sldId id="272" r:id="rId14"/>
    <p:sldId id="273" r:id="rId15"/>
    <p:sldId id="274" r:id="rId16"/>
    <p:sldId id="275" r:id="rId17"/>
    <p:sldId id="276" r:id="rId18"/>
    <p:sldId id="277" r:id="rId19"/>
    <p:sldId id="268" r:id="rId20"/>
    <p:sldId id="265" r:id="rId21"/>
  </p:sldIdLst>
  <p:sldSz cx="9144000" cy="6858000" type="screen4x3"/>
  <p:notesSz cx="6858000" cy="9144000"/>
  <p:embeddedFontLst>
    <p:embeddedFont>
      <p:font typeface="Calibri" pitchFamily="34" charset="0"/>
      <p:regular r:id="rId22"/>
      <p:bold r:id="rId23"/>
      <p:italic r:id="rId24"/>
      <p:boldItalic r:id="rId25"/>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2E2A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A6A19A-38F5-4FA0-A64A-AA28B3009CFE}" type="datetimeFigureOut">
              <a:rPr lang="ru-RU" smtClean="0"/>
              <a:pPr/>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2A0DBC-5C95-4AA8-932A-809C2A039CC3}" type="slidenum">
              <a:rPr lang="ru-RU" smtClean="0"/>
              <a:pPr/>
              <a:t>‹#›</a:t>
            </a:fld>
            <a:endParaRPr lang="ru-RU"/>
          </a:p>
        </p:txBody>
      </p:sp>
    </p:spTree>
    <p:extLst>
      <p:ext uri="{BB962C8B-B14F-4D97-AF65-F5344CB8AC3E}">
        <p14:creationId xmlns:p14="http://schemas.microsoft.com/office/powerpoint/2010/main" xmlns="" val="411765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A6A19A-38F5-4FA0-A64A-AA28B3009CFE}" type="datetimeFigureOut">
              <a:rPr lang="ru-RU" smtClean="0"/>
              <a:pPr/>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2A0DBC-5C95-4AA8-932A-809C2A039CC3}" type="slidenum">
              <a:rPr lang="ru-RU" smtClean="0"/>
              <a:pPr/>
              <a:t>‹#›</a:t>
            </a:fld>
            <a:endParaRPr lang="ru-RU"/>
          </a:p>
        </p:txBody>
      </p:sp>
    </p:spTree>
    <p:extLst>
      <p:ext uri="{BB962C8B-B14F-4D97-AF65-F5344CB8AC3E}">
        <p14:creationId xmlns:p14="http://schemas.microsoft.com/office/powerpoint/2010/main" xmlns="" val="234509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A6A19A-38F5-4FA0-A64A-AA28B3009CFE}" type="datetimeFigureOut">
              <a:rPr lang="ru-RU" smtClean="0"/>
              <a:pPr/>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2A0DBC-5C95-4AA8-932A-809C2A039CC3}" type="slidenum">
              <a:rPr lang="ru-RU" smtClean="0"/>
              <a:pPr/>
              <a:t>‹#›</a:t>
            </a:fld>
            <a:endParaRPr lang="ru-RU"/>
          </a:p>
        </p:txBody>
      </p:sp>
    </p:spTree>
    <p:extLst>
      <p:ext uri="{BB962C8B-B14F-4D97-AF65-F5344CB8AC3E}">
        <p14:creationId xmlns:p14="http://schemas.microsoft.com/office/powerpoint/2010/main" xmlns="" val="186386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A6A19A-38F5-4FA0-A64A-AA28B3009CFE}" type="datetimeFigureOut">
              <a:rPr lang="ru-RU" smtClean="0"/>
              <a:pPr/>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2A0DBC-5C95-4AA8-932A-809C2A039CC3}" type="slidenum">
              <a:rPr lang="ru-RU" smtClean="0"/>
              <a:pPr/>
              <a:t>‹#›</a:t>
            </a:fld>
            <a:endParaRPr lang="ru-RU"/>
          </a:p>
        </p:txBody>
      </p:sp>
    </p:spTree>
    <p:extLst>
      <p:ext uri="{BB962C8B-B14F-4D97-AF65-F5344CB8AC3E}">
        <p14:creationId xmlns:p14="http://schemas.microsoft.com/office/powerpoint/2010/main" xmlns="" val="305385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A6A19A-38F5-4FA0-A64A-AA28B3009CFE}" type="datetimeFigureOut">
              <a:rPr lang="ru-RU" smtClean="0"/>
              <a:pPr/>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2A0DBC-5C95-4AA8-932A-809C2A039CC3}" type="slidenum">
              <a:rPr lang="ru-RU" smtClean="0"/>
              <a:pPr/>
              <a:t>‹#›</a:t>
            </a:fld>
            <a:endParaRPr lang="ru-RU"/>
          </a:p>
        </p:txBody>
      </p:sp>
    </p:spTree>
    <p:extLst>
      <p:ext uri="{BB962C8B-B14F-4D97-AF65-F5344CB8AC3E}">
        <p14:creationId xmlns:p14="http://schemas.microsoft.com/office/powerpoint/2010/main" xmlns="" val="400233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A6A19A-38F5-4FA0-A64A-AA28B3009CFE}" type="datetimeFigureOut">
              <a:rPr lang="ru-RU" smtClean="0"/>
              <a:pPr/>
              <a:t>26.01.2014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2A0DBC-5C95-4AA8-932A-809C2A039CC3}" type="slidenum">
              <a:rPr lang="ru-RU" smtClean="0"/>
              <a:pPr/>
              <a:t>‹#›</a:t>
            </a:fld>
            <a:endParaRPr lang="ru-RU"/>
          </a:p>
        </p:txBody>
      </p:sp>
    </p:spTree>
    <p:extLst>
      <p:ext uri="{BB962C8B-B14F-4D97-AF65-F5344CB8AC3E}">
        <p14:creationId xmlns:p14="http://schemas.microsoft.com/office/powerpoint/2010/main" xmlns="" val="2386687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A6A19A-38F5-4FA0-A64A-AA28B3009CFE}" type="datetimeFigureOut">
              <a:rPr lang="ru-RU" smtClean="0"/>
              <a:pPr/>
              <a:t>26.01.2014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2A0DBC-5C95-4AA8-932A-809C2A039CC3}" type="slidenum">
              <a:rPr lang="ru-RU" smtClean="0"/>
              <a:pPr/>
              <a:t>‹#›</a:t>
            </a:fld>
            <a:endParaRPr lang="ru-RU"/>
          </a:p>
        </p:txBody>
      </p:sp>
    </p:spTree>
    <p:extLst>
      <p:ext uri="{BB962C8B-B14F-4D97-AF65-F5344CB8AC3E}">
        <p14:creationId xmlns:p14="http://schemas.microsoft.com/office/powerpoint/2010/main" xmlns="" val="148792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A6A19A-38F5-4FA0-A64A-AA28B3009CFE}" type="datetimeFigureOut">
              <a:rPr lang="ru-RU" smtClean="0"/>
              <a:pPr/>
              <a:t>26.01.2014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2A0DBC-5C95-4AA8-932A-809C2A039CC3}" type="slidenum">
              <a:rPr lang="ru-RU" smtClean="0"/>
              <a:pPr/>
              <a:t>‹#›</a:t>
            </a:fld>
            <a:endParaRPr lang="ru-RU"/>
          </a:p>
        </p:txBody>
      </p:sp>
    </p:spTree>
    <p:extLst>
      <p:ext uri="{BB962C8B-B14F-4D97-AF65-F5344CB8AC3E}">
        <p14:creationId xmlns:p14="http://schemas.microsoft.com/office/powerpoint/2010/main" xmlns="" val="416626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A6A19A-38F5-4FA0-A64A-AA28B3009CFE}" type="datetimeFigureOut">
              <a:rPr lang="ru-RU" smtClean="0"/>
              <a:pPr/>
              <a:t>26.01.2014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2A0DBC-5C95-4AA8-932A-809C2A039CC3}" type="slidenum">
              <a:rPr lang="ru-RU" smtClean="0"/>
              <a:pPr/>
              <a:t>‹#›</a:t>
            </a:fld>
            <a:endParaRPr lang="ru-RU"/>
          </a:p>
        </p:txBody>
      </p:sp>
    </p:spTree>
    <p:extLst>
      <p:ext uri="{BB962C8B-B14F-4D97-AF65-F5344CB8AC3E}">
        <p14:creationId xmlns:p14="http://schemas.microsoft.com/office/powerpoint/2010/main" xmlns="" val="333420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A6A19A-38F5-4FA0-A64A-AA28B3009CFE}" type="datetimeFigureOut">
              <a:rPr lang="ru-RU" smtClean="0"/>
              <a:pPr/>
              <a:t>26.01.2014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2A0DBC-5C95-4AA8-932A-809C2A039CC3}" type="slidenum">
              <a:rPr lang="ru-RU" smtClean="0"/>
              <a:pPr/>
              <a:t>‹#›</a:t>
            </a:fld>
            <a:endParaRPr lang="ru-RU"/>
          </a:p>
        </p:txBody>
      </p:sp>
    </p:spTree>
    <p:extLst>
      <p:ext uri="{BB962C8B-B14F-4D97-AF65-F5344CB8AC3E}">
        <p14:creationId xmlns:p14="http://schemas.microsoft.com/office/powerpoint/2010/main" xmlns="" val="42695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A6A19A-38F5-4FA0-A64A-AA28B3009CFE}" type="datetimeFigureOut">
              <a:rPr lang="ru-RU" smtClean="0"/>
              <a:pPr/>
              <a:t>26.01.2014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2A0DBC-5C95-4AA8-932A-809C2A039CC3}" type="slidenum">
              <a:rPr lang="ru-RU" smtClean="0"/>
              <a:pPr/>
              <a:t>‹#›</a:t>
            </a:fld>
            <a:endParaRPr lang="ru-RU"/>
          </a:p>
        </p:txBody>
      </p:sp>
    </p:spTree>
    <p:extLst>
      <p:ext uri="{BB962C8B-B14F-4D97-AF65-F5344CB8AC3E}">
        <p14:creationId xmlns:p14="http://schemas.microsoft.com/office/powerpoint/2010/main" xmlns="" val="377621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6A19A-38F5-4FA0-A64A-AA28B3009CFE}" type="datetimeFigureOut">
              <a:rPr lang="ru-RU" smtClean="0"/>
              <a:pPr/>
              <a:t>26.01.2014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A0DBC-5C95-4AA8-932A-809C2A039CC3}" type="slidenum">
              <a:rPr lang="ru-RU" smtClean="0"/>
              <a:pPr/>
              <a:t>‹#›</a:t>
            </a:fld>
            <a:endParaRPr lang="ru-RU"/>
          </a:p>
        </p:txBody>
      </p:sp>
    </p:spTree>
    <p:extLst>
      <p:ext uri="{BB962C8B-B14F-4D97-AF65-F5344CB8AC3E}">
        <p14:creationId xmlns:p14="http://schemas.microsoft.com/office/powerpoint/2010/main" xmlns="" val="2318700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audio"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slideLayout" Target="../slideLayouts/slideLayout2.xml"/><Relationship Id="rId1" Type="http://schemas.openxmlformats.org/officeDocument/2006/relationships/audio" Target="../media/media2.mp3"/><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historylearningsite.co.uk/Stalin.htm"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етроном.mp3">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701608" y="6458205"/>
            <a:ext cx="304800" cy="304800"/>
          </a:xfrm>
          <a:prstGeom prst="rect">
            <a:avLst/>
          </a:prstGeom>
        </p:spPr>
      </p:pic>
      <p:sp>
        <p:nvSpPr>
          <p:cNvPr id="2" name="Заголовок 1"/>
          <p:cNvSpPr>
            <a:spLocks noGrp="1"/>
          </p:cNvSpPr>
          <p:nvPr>
            <p:ph type="ctrTitle"/>
          </p:nvPr>
        </p:nvSpPr>
        <p:spPr/>
        <p:txBody>
          <a:bodyPr/>
          <a:lstStyle/>
          <a:p>
            <a:r>
              <a:rPr lang="en-US" dirty="0" smtClean="0"/>
              <a:t>The Siege of Leningrad</a:t>
            </a:r>
            <a:endParaRPr lang="ru-RU" dirty="0"/>
          </a:p>
        </p:txBody>
      </p:sp>
      <p:sp>
        <p:nvSpPr>
          <p:cNvPr id="3" name="Подзаголовок 2"/>
          <p:cNvSpPr>
            <a:spLocks noGrp="1"/>
          </p:cNvSpPr>
          <p:nvPr>
            <p:ph type="subTitle" idx="1"/>
          </p:nvPr>
        </p:nvSpPr>
        <p:spPr/>
        <p:txBody>
          <a:bodyPr>
            <a:normAutofit/>
          </a:bodyPr>
          <a:lstStyle/>
          <a:p>
            <a:r>
              <a:rPr lang="en-US" sz="4800" dirty="0" smtClean="0">
                <a:solidFill>
                  <a:schemeClr val="accent2">
                    <a:lumMod val="75000"/>
                  </a:schemeClr>
                </a:solidFill>
              </a:rPr>
              <a:t>900 days …</a:t>
            </a:r>
            <a:endParaRPr lang="ru-RU" sz="4800" dirty="0">
              <a:solidFill>
                <a:schemeClr val="accent2">
                  <a:lumMod val="75000"/>
                </a:schemeClr>
              </a:solidFill>
            </a:endParaRPr>
          </a:p>
        </p:txBody>
      </p:sp>
    </p:spTree>
    <p:extLst>
      <p:ext uri="{BB962C8B-B14F-4D97-AF65-F5344CB8AC3E}">
        <p14:creationId xmlns:p14="http://schemas.microsoft.com/office/powerpoint/2010/main" xmlns="" val="39389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4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srcRect/>
          <a:stretch>
            <a:fillRect/>
          </a:stretch>
        </p:blipFill>
        <p:spPr bwMode="auto">
          <a:xfrm>
            <a:off x="2195513" y="333375"/>
            <a:ext cx="3997325" cy="561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cstate="print"/>
          <a:srcRect/>
          <a:stretch>
            <a:fillRect/>
          </a:stretch>
        </p:blipFill>
        <p:spPr bwMode="auto">
          <a:xfrm>
            <a:off x="2339975" y="333375"/>
            <a:ext cx="3979863" cy="568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дядя коля"/>
          <p:cNvPicPr>
            <a:picLocks noChangeAspect="1" noChangeArrowheads="1"/>
          </p:cNvPicPr>
          <p:nvPr/>
        </p:nvPicPr>
        <p:blipFill>
          <a:blip r:embed="rId2" cstate="print"/>
          <a:srcRect/>
          <a:stretch>
            <a:fillRect/>
          </a:stretch>
        </p:blipFill>
        <p:spPr bwMode="auto">
          <a:xfrm>
            <a:off x="2627313" y="404813"/>
            <a:ext cx="4089400" cy="568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лека"/>
          <p:cNvPicPr>
            <a:picLocks noChangeAspect="1" noChangeArrowheads="1"/>
          </p:cNvPicPr>
          <p:nvPr/>
        </p:nvPicPr>
        <p:blipFill>
          <a:blip r:embed="rId2" cstate="print"/>
          <a:srcRect/>
          <a:stretch>
            <a:fillRect/>
          </a:stretch>
        </p:blipFill>
        <p:spPr bwMode="auto">
          <a:xfrm>
            <a:off x="2622550" y="333375"/>
            <a:ext cx="3867150"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дядя леша"/>
          <p:cNvPicPr>
            <a:picLocks noChangeAspect="1" noChangeArrowheads="1"/>
          </p:cNvPicPr>
          <p:nvPr/>
        </p:nvPicPr>
        <p:blipFill>
          <a:blip r:embed="rId2" cstate="print"/>
          <a:srcRect/>
          <a:stretch>
            <a:fillRect/>
          </a:stretch>
        </p:blipFill>
        <p:spPr bwMode="auto">
          <a:xfrm>
            <a:off x="2195513" y="260350"/>
            <a:ext cx="4268787" cy="586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мама"/>
          <p:cNvPicPr>
            <a:picLocks noChangeAspect="1" noChangeArrowheads="1"/>
          </p:cNvPicPr>
          <p:nvPr/>
        </p:nvPicPr>
        <p:blipFill>
          <a:blip r:embed="rId2" cstate="print"/>
          <a:srcRect/>
          <a:stretch>
            <a:fillRect/>
          </a:stretch>
        </p:blipFill>
        <p:spPr bwMode="auto">
          <a:xfrm>
            <a:off x="2411413" y="333375"/>
            <a:ext cx="4064000" cy="561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савичевы умерли"/>
          <p:cNvPicPr>
            <a:picLocks noChangeAspect="1" noChangeArrowheads="1"/>
          </p:cNvPicPr>
          <p:nvPr/>
        </p:nvPicPr>
        <p:blipFill>
          <a:blip r:embed="rId2" cstate="print"/>
          <a:srcRect/>
          <a:stretch>
            <a:fillRect/>
          </a:stretch>
        </p:blipFill>
        <p:spPr bwMode="auto">
          <a:xfrm>
            <a:off x="2381250" y="404813"/>
            <a:ext cx="4035425" cy="561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умерли все"/>
          <p:cNvPicPr>
            <a:picLocks noChangeAspect="1" noChangeArrowheads="1"/>
          </p:cNvPicPr>
          <p:nvPr/>
        </p:nvPicPr>
        <p:blipFill>
          <a:blip r:embed="rId2" cstate="print"/>
          <a:srcRect/>
          <a:stretch>
            <a:fillRect/>
          </a:stretch>
        </p:blipFill>
        <p:spPr bwMode="auto">
          <a:xfrm>
            <a:off x="2411413" y="333375"/>
            <a:ext cx="4152900" cy="586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осталась одна таня"/>
          <p:cNvPicPr>
            <a:picLocks noChangeAspect="1" noChangeArrowheads="1"/>
          </p:cNvPicPr>
          <p:nvPr/>
        </p:nvPicPr>
        <p:blipFill>
          <a:blip r:embed="rId2" cstate="print"/>
          <a:srcRect/>
          <a:stretch>
            <a:fillRect/>
          </a:stretch>
        </p:blipFill>
        <p:spPr bwMode="auto">
          <a:xfrm>
            <a:off x="2411413" y="260350"/>
            <a:ext cx="4100512"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dirty="0" smtClean="0">
                <a:solidFill>
                  <a:srgbClr val="FF6600"/>
                </a:solidFill>
                <a:latin typeface="Arial" pitchFamily="34" charset="0"/>
                <a:cs typeface="Arial" pitchFamily="34" charset="0"/>
              </a:rPr>
              <a:t>No one is forgotten</a:t>
            </a:r>
            <a:br>
              <a:rPr lang="en-US" sz="4000" dirty="0" smtClean="0">
                <a:solidFill>
                  <a:srgbClr val="FF6600"/>
                </a:solidFill>
                <a:latin typeface="Arial" pitchFamily="34" charset="0"/>
                <a:cs typeface="Arial" pitchFamily="34" charset="0"/>
              </a:rPr>
            </a:br>
            <a:r>
              <a:rPr lang="en-US" sz="4000" dirty="0" smtClean="0">
                <a:solidFill>
                  <a:srgbClr val="FF6600"/>
                </a:solidFill>
                <a:latin typeface="Arial" pitchFamily="34" charset="0"/>
                <a:cs typeface="Arial" pitchFamily="34" charset="0"/>
              </a:rPr>
              <a:t>Nothing is forgotten</a:t>
            </a:r>
            <a:endParaRPr lang="ru-RU" dirty="0">
              <a:solidFill>
                <a:srgbClr val="FF6600"/>
              </a:solidFill>
              <a:latin typeface="Arial" pitchFamily="34" charset="0"/>
              <a:cs typeface="Arial" pitchFamily="34" charset="0"/>
            </a:endParaRPr>
          </a:p>
        </p:txBody>
      </p:sp>
      <p:sp>
        <p:nvSpPr>
          <p:cNvPr id="3" name="Объект 2"/>
          <p:cNvSpPr>
            <a:spLocks noGrp="1"/>
          </p:cNvSpPr>
          <p:nvPr>
            <p:ph idx="1"/>
          </p:nvPr>
        </p:nvSpPr>
        <p:spPr/>
        <p:txBody>
          <a:bodyPr/>
          <a:lstStyle/>
          <a:p>
            <a:pPr lvl="0" algn="just"/>
            <a:r>
              <a:rPr lang="en-US" sz="2400" dirty="0" smtClean="0">
                <a:solidFill>
                  <a:srgbClr val="2F2B20"/>
                </a:solidFill>
                <a:latin typeface="Arial" pitchFamily="34" charset="0"/>
                <a:cs typeface="Arial" pitchFamily="34" charset="0"/>
              </a:rPr>
              <a:t>Russia</a:t>
            </a:r>
            <a:r>
              <a:rPr lang="de-DE" sz="2400" dirty="0" smtClean="0">
                <a:solidFill>
                  <a:srgbClr val="2F2B20"/>
                </a:solidFill>
                <a:latin typeface="Arial" pitchFamily="34" charset="0"/>
                <a:cs typeface="Arial" pitchFamily="34" charset="0"/>
              </a:rPr>
              <a:t> will </a:t>
            </a:r>
            <a:r>
              <a:rPr lang="en-US" sz="2400" dirty="0" smtClean="0">
                <a:solidFill>
                  <a:srgbClr val="2F2B20"/>
                </a:solidFill>
                <a:latin typeface="Arial" pitchFamily="34" charset="0"/>
                <a:cs typeface="Arial" pitchFamily="34" charset="0"/>
              </a:rPr>
              <a:t>never</a:t>
            </a:r>
            <a:r>
              <a:rPr lang="de-DE" sz="2400" dirty="0" smtClean="0">
                <a:solidFill>
                  <a:srgbClr val="2F2B20"/>
                </a:solidFill>
                <a:latin typeface="Arial" pitchFamily="34" charset="0"/>
                <a:cs typeface="Arial" pitchFamily="34" charset="0"/>
              </a:rPr>
              <a:t> </a:t>
            </a:r>
            <a:r>
              <a:rPr lang="en-US" sz="2400" dirty="0" smtClean="0">
                <a:solidFill>
                  <a:srgbClr val="2F2B20"/>
                </a:solidFill>
                <a:latin typeface="Arial" pitchFamily="34" charset="0"/>
                <a:cs typeface="Arial" pitchFamily="34" charset="0"/>
              </a:rPr>
              <a:t>forget</a:t>
            </a:r>
            <a:r>
              <a:rPr lang="de-DE" sz="2400" dirty="0" smtClean="0">
                <a:solidFill>
                  <a:srgbClr val="2F2B20"/>
                </a:solidFill>
                <a:latin typeface="Arial" pitchFamily="34" charset="0"/>
                <a:cs typeface="Arial" pitchFamily="34" charset="0"/>
              </a:rPr>
              <a:t> </a:t>
            </a:r>
            <a:r>
              <a:rPr lang="en-US" sz="2400" dirty="0" smtClean="0">
                <a:solidFill>
                  <a:srgbClr val="2F2B20"/>
                </a:solidFill>
                <a:latin typeface="Arial" pitchFamily="34" charset="0"/>
                <a:cs typeface="Arial" pitchFamily="34" charset="0"/>
              </a:rPr>
              <a:t>the</a:t>
            </a:r>
            <a:r>
              <a:rPr lang="de-DE" sz="2400" dirty="0" smtClean="0">
                <a:solidFill>
                  <a:srgbClr val="2F2B20"/>
                </a:solidFill>
                <a:latin typeface="Arial" pitchFamily="34" charset="0"/>
                <a:cs typeface="Arial" pitchFamily="34" charset="0"/>
              </a:rPr>
              <a:t> </a:t>
            </a:r>
            <a:r>
              <a:rPr lang="en-US" sz="2400" dirty="0" smtClean="0">
                <a:solidFill>
                  <a:srgbClr val="2F2B20"/>
                </a:solidFill>
                <a:latin typeface="Arial" pitchFamily="34" charset="0"/>
                <a:cs typeface="Arial" pitchFamily="34" charset="0"/>
              </a:rPr>
              <a:t>valour</a:t>
            </a:r>
            <a:r>
              <a:rPr lang="de-DE" sz="2400" dirty="0" smtClean="0">
                <a:solidFill>
                  <a:srgbClr val="2F2B20"/>
                </a:solidFill>
                <a:latin typeface="Arial" pitchFamily="34" charset="0"/>
                <a:cs typeface="Arial" pitchFamily="34" charset="0"/>
              </a:rPr>
              <a:t> </a:t>
            </a:r>
            <a:r>
              <a:rPr lang="en-US" sz="2400" dirty="0" smtClean="0">
                <a:solidFill>
                  <a:srgbClr val="2F2B20"/>
                </a:solidFill>
                <a:latin typeface="Arial" pitchFamily="34" charset="0"/>
                <a:cs typeface="Arial" pitchFamily="34" charset="0"/>
              </a:rPr>
              <a:t>of</a:t>
            </a:r>
            <a:r>
              <a:rPr lang="de-DE" sz="2400" dirty="0" smtClean="0">
                <a:solidFill>
                  <a:srgbClr val="2F2B20"/>
                </a:solidFill>
                <a:latin typeface="Arial" pitchFamily="34" charset="0"/>
                <a:cs typeface="Arial" pitchFamily="34" charset="0"/>
              </a:rPr>
              <a:t> </a:t>
            </a:r>
            <a:r>
              <a:rPr lang="en-US" sz="2400" dirty="0" smtClean="0">
                <a:solidFill>
                  <a:srgbClr val="2F2B20"/>
                </a:solidFill>
                <a:latin typeface="Arial" pitchFamily="34" charset="0"/>
                <a:cs typeface="Arial" pitchFamily="34" charset="0"/>
              </a:rPr>
              <a:t>those</a:t>
            </a:r>
            <a:r>
              <a:rPr lang="de-DE" sz="2400" dirty="0" smtClean="0">
                <a:solidFill>
                  <a:srgbClr val="2F2B20"/>
                </a:solidFill>
                <a:latin typeface="Arial" pitchFamily="34" charset="0"/>
                <a:cs typeface="Arial" pitchFamily="34" charset="0"/>
              </a:rPr>
              <a:t> </a:t>
            </a:r>
            <a:r>
              <a:rPr lang="en-US" sz="2400" dirty="0" smtClean="0">
                <a:solidFill>
                  <a:srgbClr val="2F2B20"/>
                </a:solidFill>
                <a:latin typeface="Arial" pitchFamily="34" charset="0"/>
                <a:cs typeface="Arial" pitchFamily="34" charset="0"/>
              </a:rPr>
              <a:t>who</a:t>
            </a:r>
            <a:r>
              <a:rPr lang="de-DE" sz="2400" dirty="0" smtClean="0">
                <a:solidFill>
                  <a:srgbClr val="2F2B20"/>
                </a:solidFill>
                <a:latin typeface="Arial" pitchFamily="34" charset="0"/>
                <a:cs typeface="Arial" pitchFamily="34" charset="0"/>
              </a:rPr>
              <a:t> </a:t>
            </a:r>
            <a:r>
              <a:rPr lang="en-US" sz="2400" dirty="0" smtClean="0">
                <a:solidFill>
                  <a:srgbClr val="2F2B20"/>
                </a:solidFill>
                <a:latin typeface="Arial" pitchFamily="34" charset="0"/>
                <a:cs typeface="Arial" pitchFamily="34" charset="0"/>
              </a:rPr>
              <a:t>worked</a:t>
            </a:r>
            <a:r>
              <a:rPr lang="de-DE" sz="2400" dirty="0" smtClean="0">
                <a:solidFill>
                  <a:srgbClr val="2F2B20"/>
                </a:solidFill>
                <a:latin typeface="Arial" pitchFamily="34" charset="0"/>
                <a:cs typeface="Arial" pitchFamily="34" charset="0"/>
              </a:rPr>
              <a:t> on </a:t>
            </a:r>
            <a:r>
              <a:rPr lang="en-US" sz="2400" dirty="0" smtClean="0">
                <a:solidFill>
                  <a:srgbClr val="2F2B20"/>
                </a:solidFill>
                <a:latin typeface="Arial" pitchFamily="34" charset="0"/>
                <a:cs typeface="Arial" pitchFamily="34" charset="0"/>
              </a:rPr>
              <a:t>the</a:t>
            </a:r>
            <a:r>
              <a:rPr lang="de-DE" sz="2400" dirty="0" smtClean="0">
                <a:solidFill>
                  <a:srgbClr val="2F2B20"/>
                </a:solidFill>
                <a:latin typeface="Arial" pitchFamily="34" charset="0"/>
                <a:cs typeface="Arial" pitchFamily="34" charset="0"/>
              </a:rPr>
              <a:t> Way </a:t>
            </a:r>
            <a:r>
              <a:rPr lang="en-US" sz="2400" dirty="0" smtClean="0">
                <a:solidFill>
                  <a:srgbClr val="2F2B20"/>
                </a:solidFill>
                <a:latin typeface="Arial" pitchFamily="34" charset="0"/>
                <a:cs typeface="Arial" pitchFamily="34" charset="0"/>
              </a:rPr>
              <a:t>of</a:t>
            </a:r>
            <a:r>
              <a:rPr lang="de-DE" sz="2400" dirty="0" smtClean="0">
                <a:solidFill>
                  <a:srgbClr val="2F2B20"/>
                </a:solidFill>
                <a:latin typeface="Arial" pitchFamily="34" charset="0"/>
                <a:cs typeface="Arial" pitchFamily="34" charset="0"/>
              </a:rPr>
              <a:t> Life </a:t>
            </a:r>
            <a:r>
              <a:rPr lang="en-US" sz="2400" dirty="0" smtClean="0">
                <a:solidFill>
                  <a:srgbClr val="2F2B20"/>
                </a:solidFill>
                <a:latin typeface="Arial" pitchFamily="34" charset="0"/>
                <a:cs typeface="Arial" pitchFamily="34" charset="0"/>
              </a:rPr>
              <a:t>during</a:t>
            </a:r>
            <a:r>
              <a:rPr lang="de-DE" sz="2400" dirty="0" smtClean="0">
                <a:solidFill>
                  <a:srgbClr val="2F2B20"/>
                </a:solidFill>
                <a:latin typeface="Arial" pitchFamily="34" charset="0"/>
                <a:cs typeface="Arial" pitchFamily="34" charset="0"/>
              </a:rPr>
              <a:t> </a:t>
            </a:r>
            <a:r>
              <a:rPr lang="en-US" sz="2400" dirty="0" smtClean="0">
                <a:solidFill>
                  <a:srgbClr val="2F2B20"/>
                </a:solidFill>
                <a:latin typeface="Arial" pitchFamily="34" charset="0"/>
                <a:cs typeface="Arial" pitchFamily="34" charset="0"/>
              </a:rPr>
              <a:t>the</a:t>
            </a:r>
            <a:r>
              <a:rPr lang="de-DE" sz="2400" dirty="0" smtClean="0">
                <a:solidFill>
                  <a:srgbClr val="2F2B20"/>
                </a:solidFill>
                <a:latin typeface="Arial" pitchFamily="34" charset="0"/>
                <a:cs typeface="Arial" pitchFamily="34" charset="0"/>
              </a:rPr>
              <a:t> </a:t>
            </a:r>
            <a:r>
              <a:rPr lang="en-US" sz="2400" dirty="0" smtClean="0">
                <a:solidFill>
                  <a:srgbClr val="2F2B20"/>
                </a:solidFill>
                <a:latin typeface="Arial" pitchFamily="34" charset="0"/>
                <a:cs typeface="Arial" pitchFamily="34" charset="0"/>
              </a:rPr>
              <a:t>heroic</a:t>
            </a:r>
            <a:r>
              <a:rPr lang="de-DE" sz="2400" dirty="0" smtClean="0">
                <a:solidFill>
                  <a:srgbClr val="2F2B20"/>
                </a:solidFill>
                <a:latin typeface="Arial" pitchFamily="34" charset="0"/>
                <a:cs typeface="Arial" pitchFamily="34" charset="0"/>
              </a:rPr>
              <a:t> </a:t>
            </a:r>
            <a:r>
              <a:rPr lang="en-US" sz="2400" dirty="0" smtClean="0">
                <a:solidFill>
                  <a:srgbClr val="2F2B20"/>
                </a:solidFill>
                <a:latin typeface="Arial" pitchFamily="34" charset="0"/>
                <a:cs typeface="Arial" pitchFamily="34" charset="0"/>
              </a:rPr>
              <a:t>defence</a:t>
            </a:r>
            <a:r>
              <a:rPr lang="de-DE" sz="2400" dirty="0" smtClean="0">
                <a:solidFill>
                  <a:srgbClr val="2F2B20"/>
                </a:solidFill>
                <a:latin typeface="Arial" pitchFamily="34" charset="0"/>
                <a:cs typeface="Arial" pitchFamily="34" charset="0"/>
              </a:rPr>
              <a:t> </a:t>
            </a:r>
            <a:r>
              <a:rPr lang="en-US" sz="2400" dirty="0" smtClean="0">
                <a:solidFill>
                  <a:srgbClr val="2F2B20"/>
                </a:solidFill>
                <a:latin typeface="Arial" pitchFamily="34" charset="0"/>
                <a:cs typeface="Arial" pitchFamily="34" charset="0"/>
              </a:rPr>
              <a:t>of</a:t>
            </a:r>
            <a:r>
              <a:rPr lang="de-DE" sz="2400" dirty="0" smtClean="0">
                <a:solidFill>
                  <a:srgbClr val="2F2B20"/>
                </a:solidFill>
                <a:latin typeface="Arial" pitchFamily="34" charset="0"/>
                <a:cs typeface="Arial" pitchFamily="34" charset="0"/>
              </a:rPr>
              <a:t> Leningrad.</a:t>
            </a:r>
          </a:p>
          <a:p>
            <a:pPr algn="just">
              <a:lnSpc>
                <a:spcPct val="115000"/>
              </a:lnSpc>
              <a:spcAft>
                <a:spcPts val="1000"/>
              </a:spcAft>
            </a:pPr>
            <a:r>
              <a:rPr lang="en-US" sz="2400" dirty="0" smtClean="0">
                <a:latin typeface="Arial" pitchFamily="34" charset="0"/>
                <a:ea typeface="Calibri"/>
                <a:cs typeface="Arial" pitchFamily="34" charset="0"/>
              </a:rPr>
              <a:t>On December </a:t>
            </a:r>
            <a:r>
              <a:rPr lang="en-US" sz="2400" dirty="0">
                <a:latin typeface="Arial" pitchFamily="34" charset="0"/>
                <a:ea typeface="Calibri"/>
                <a:cs typeface="Arial" pitchFamily="34" charset="0"/>
              </a:rPr>
              <a:t>26, 1941, the bread ration </a:t>
            </a:r>
            <a:r>
              <a:rPr lang="en-US" sz="2400" dirty="0" smtClean="0">
                <a:latin typeface="Arial" pitchFamily="34" charset="0"/>
                <a:ea typeface="Calibri"/>
                <a:cs typeface="Arial" pitchFamily="34" charset="0"/>
              </a:rPr>
              <a:t>in Leningrad </a:t>
            </a:r>
            <a:r>
              <a:rPr lang="en-US" sz="2400" dirty="0">
                <a:latin typeface="Arial" pitchFamily="34" charset="0"/>
                <a:ea typeface="Calibri"/>
                <a:cs typeface="Arial" pitchFamily="34" charset="0"/>
              </a:rPr>
              <a:t>was increased</a:t>
            </a:r>
            <a:r>
              <a:rPr lang="en-US" sz="2400" dirty="0" smtClean="0">
                <a:latin typeface="Arial" pitchFamily="34" charset="0"/>
                <a:ea typeface="Calibri"/>
                <a:cs typeface="Arial" pitchFamily="34" charset="0"/>
              </a:rPr>
              <a:t>. </a:t>
            </a:r>
            <a:endParaRPr lang="ru-RU" sz="2400" dirty="0">
              <a:latin typeface="Arial" pitchFamily="34" charset="0"/>
              <a:ea typeface="Calibri"/>
              <a:cs typeface="Arial" pitchFamily="34" charset="0"/>
            </a:endParaRPr>
          </a:p>
          <a:p>
            <a:pPr lvl="0" algn="just"/>
            <a:endParaRPr lang="ru-RU" dirty="0">
              <a:solidFill>
                <a:srgbClr val="2F2B20"/>
              </a:solidFill>
            </a:endParaRPr>
          </a:p>
          <a:p>
            <a:pPr algn="just"/>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3212976"/>
            <a:ext cx="4251513" cy="2832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3367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dirty="0" smtClean="0">
                <a:effectLst/>
                <a:latin typeface="Arial"/>
              </a:rPr>
              <a:t> …in June </a:t>
            </a:r>
            <a:r>
              <a:rPr lang="en-US" sz="3600" dirty="0" smtClean="0">
                <a:solidFill>
                  <a:srgbClr val="FFFF00"/>
                </a:solidFill>
                <a:effectLst/>
                <a:latin typeface="Arial"/>
              </a:rPr>
              <a:t>1941</a:t>
            </a:r>
            <a:r>
              <a:rPr lang="en-US" sz="3600" dirty="0" smtClean="0">
                <a:effectLst/>
                <a:latin typeface="Arial"/>
              </a:rPr>
              <a:t>, the population of Leningrad was about </a:t>
            </a:r>
            <a:r>
              <a:rPr lang="en-US" sz="3600" dirty="0" smtClean="0">
                <a:solidFill>
                  <a:srgbClr val="FFFF00"/>
                </a:solidFill>
                <a:effectLst/>
                <a:latin typeface="Arial"/>
              </a:rPr>
              <a:t>2,500,000</a:t>
            </a:r>
            <a:r>
              <a:rPr lang="en-US" sz="3600" dirty="0" smtClean="0">
                <a:effectLst/>
                <a:latin typeface="Arial"/>
              </a:rPr>
              <a:t>. </a:t>
            </a:r>
            <a:endParaRPr lang="ru-RU" dirty="0"/>
          </a:p>
        </p:txBody>
      </p:sp>
      <p:sp>
        <p:nvSpPr>
          <p:cNvPr id="3" name="Объект 2"/>
          <p:cNvSpPr>
            <a:spLocks noGrp="1"/>
          </p:cNvSpPr>
          <p:nvPr>
            <p:ph idx="1"/>
          </p:nvPr>
        </p:nvSpPr>
        <p:spPr/>
        <p:txBody>
          <a:bodyPr>
            <a:normAutofit fontScale="92500" lnSpcReduction="10000"/>
          </a:bodyPr>
          <a:lstStyle/>
          <a:p>
            <a:pPr>
              <a:buNone/>
            </a:pPr>
            <a:endParaRPr lang="en-US" dirty="0" smtClean="0">
              <a:effectLst/>
              <a:latin typeface="Arial"/>
            </a:endParaRPr>
          </a:p>
          <a:p>
            <a:r>
              <a:rPr lang="en-US" dirty="0" smtClean="0">
                <a:latin typeface="Arial"/>
              </a:rPr>
              <a:t>o</a:t>
            </a:r>
            <a:r>
              <a:rPr lang="en-US" dirty="0" smtClean="0">
                <a:effectLst/>
                <a:latin typeface="Arial"/>
              </a:rPr>
              <a:t>n September 12th, those in charge of the city estimated that they had </a:t>
            </a:r>
            <a:r>
              <a:rPr lang="en-US" dirty="0" smtClean="0">
                <a:solidFill>
                  <a:schemeClr val="accent2">
                    <a:lumMod val="75000"/>
                  </a:schemeClr>
                </a:solidFill>
                <a:effectLst/>
                <a:latin typeface="Arial"/>
              </a:rPr>
              <a:t>the following supplies</a:t>
            </a:r>
            <a:r>
              <a:rPr lang="en-US" dirty="0" smtClean="0">
                <a:effectLst/>
                <a:latin typeface="Arial"/>
              </a:rPr>
              <a:t>:</a:t>
            </a:r>
            <a:endParaRPr lang="en-US" dirty="0" smtClean="0">
              <a:effectLst/>
              <a:latin typeface="arial"/>
            </a:endParaRPr>
          </a:p>
          <a:p>
            <a:r>
              <a:rPr lang="en-US" dirty="0" smtClean="0">
                <a:effectLst/>
                <a:latin typeface="Arial"/>
              </a:rPr>
              <a:t>flour for 35 days</a:t>
            </a:r>
            <a:r>
              <a:rPr lang="en-US" dirty="0" smtClean="0">
                <a:effectLst/>
                <a:latin typeface="arial"/>
              </a:rPr>
              <a:t> </a:t>
            </a:r>
          </a:p>
          <a:p>
            <a:r>
              <a:rPr lang="en-US" dirty="0" smtClean="0">
                <a:effectLst/>
                <a:latin typeface="Arial"/>
              </a:rPr>
              <a:t>cereals for 30 days</a:t>
            </a:r>
            <a:r>
              <a:rPr lang="en-US" dirty="0" smtClean="0">
                <a:effectLst/>
                <a:latin typeface="arial"/>
              </a:rPr>
              <a:t> </a:t>
            </a:r>
          </a:p>
          <a:p>
            <a:r>
              <a:rPr lang="en-US" dirty="0" smtClean="0">
                <a:effectLst/>
                <a:latin typeface="Arial"/>
              </a:rPr>
              <a:t>meat for 33 days</a:t>
            </a:r>
            <a:r>
              <a:rPr lang="en-US" dirty="0" smtClean="0">
                <a:effectLst/>
                <a:latin typeface="arial"/>
              </a:rPr>
              <a:t> </a:t>
            </a:r>
          </a:p>
          <a:p>
            <a:r>
              <a:rPr lang="en-US" dirty="0" smtClean="0">
                <a:effectLst/>
                <a:latin typeface="Arial"/>
              </a:rPr>
              <a:t>fats for 45 days</a:t>
            </a:r>
            <a:r>
              <a:rPr lang="en-US" dirty="0" smtClean="0">
                <a:effectLst/>
                <a:latin typeface="arial"/>
              </a:rPr>
              <a:t> </a:t>
            </a:r>
          </a:p>
          <a:p>
            <a:r>
              <a:rPr lang="en-US" dirty="0" smtClean="0">
                <a:effectLst/>
                <a:latin typeface="Arial"/>
              </a:rPr>
              <a:t>sugar for 60 days</a:t>
            </a:r>
            <a:r>
              <a:rPr lang="en-US" dirty="0" smtClean="0">
                <a:effectLst/>
                <a:latin typeface="arial"/>
              </a:rPr>
              <a:t> </a:t>
            </a:r>
          </a:p>
          <a:p>
            <a:endParaRPr lang="ru-RU" dirty="0"/>
          </a:p>
        </p:txBody>
      </p:sp>
      <p:pic>
        <p:nvPicPr>
          <p:cNvPr id="4" name="The Secret Garden ( Сергей Рахманинов) - Сад Эдем  (audiopoisk.com).mp3">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621216" y="6470104"/>
            <a:ext cx="304800" cy="304800"/>
          </a:xfrm>
          <a:prstGeom prst="rect">
            <a:avLst/>
          </a:prstGeom>
        </p:spPr>
      </p:pic>
    </p:spTree>
    <p:extLst>
      <p:ext uri="{BB962C8B-B14F-4D97-AF65-F5344CB8AC3E}">
        <p14:creationId xmlns:p14="http://schemas.microsoft.com/office/powerpoint/2010/main" xmlns="" val="234939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0000" numSld="11">
                <p:cTn id="42"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en-US" dirty="0" smtClean="0">
                <a:solidFill>
                  <a:srgbClr val="C00000"/>
                </a:solidFill>
              </a:rPr>
              <a:t>2014 </a:t>
            </a:r>
            <a:r>
              <a:rPr lang="en-US" dirty="0" smtClean="0">
                <a:solidFill>
                  <a:srgbClr val="C00000"/>
                </a:solidFill>
              </a:rPr>
              <a:t>– the </a:t>
            </a:r>
            <a:r>
              <a:rPr lang="en-US" dirty="0" smtClean="0">
                <a:solidFill>
                  <a:srgbClr val="C00000"/>
                </a:solidFill>
              </a:rPr>
              <a:t>70</a:t>
            </a:r>
            <a:r>
              <a:rPr lang="en-US" dirty="0" smtClean="0">
                <a:solidFill>
                  <a:srgbClr val="C00000"/>
                </a:solidFill>
              </a:rPr>
              <a:t> </a:t>
            </a:r>
            <a:r>
              <a:rPr lang="en-US" dirty="0" smtClean="0">
                <a:solidFill>
                  <a:srgbClr val="C00000"/>
                </a:solidFill>
              </a:rPr>
              <a:t>anniversary of the end of the siege of Leningrad</a:t>
            </a:r>
            <a:endParaRPr lang="ru-RU" dirty="0">
              <a:solidFill>
                <a:srgbClr val="C00000"/>
              </a:solidFill>
            </a:endParaRPr>
          </a:p>
        </p:txBody>
      </p:sp>
      <p:sp>
        <p:nvSpPr>
          <p:cNvPr id="6" name="Объект 5"/>
          <p:cNvSpPr>
            <a:spLocks noGrp="1"/>
          </p:cNvSpPr>
          <p:nvPr>
            <p:ph idx="1"/>
          </p:nvPr>
        </p:nvSpPr>
        <p:spPr/>
        <p:txBody>
          <a:bodyPr>
            <a:noAutofit/>
          </a:bodyPr>
          <a:lstStyle/>
          <a:p>
            <a:pPr algn="just">
              <a:buNone/>
            </a:pPr>
            <a:endParaRPr lang="en-US" sz="3600" dirty="0" smtClean="0">
              <a:latin typeface="Arial" pitchFamily="34" charset="0"/>
              <a:cs typeface="Arial" pitchFamily="34" charset="0"/>
            </a:endParaRPr>
          </a:p>
          <a:p>
            <a:pPr algn="just"/>
            <a:r>
              <a:rPr lang="en-US" sz="3600" dirty="0" smtClean="0">
                <a:latin typeface="Arial" pitchFamily="34" charset="0"/>
                <a:cs typeface="Arial" pitchFamily="34" charset="0"/>
              </a:rPr>
              <a:t>The memory of the people survived in the siege keeps vivid picture and dramatic stories of that time …</a:t>
            </a:r>
            <a:endParaRPr lang="ru-RU" sz="3600" dirty="0">
              <a:latin typeface="Arial" pitchFamily="34" charset="0"/>
              <a:cs typeface="Arial" pitchFamily="34" charset="0"/>
            </a:endParaRPr>
          </a:p>
        </p:txBody>
      </p:sp>
    </p:spTree>
    <p:extLst>
      <p:ext uri="{BB962C8B-B14F-4D97-AF65-F5344CB8AC3E}">
        <p14:creationId xmlns:p14="http://schemas.microsoft.com/office/powerpoint/2010/main" xmlns="" val="2171448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39552" y="476672"/>
            <a:ext cx="8229600" cy="1143000"/>
          </a:xfrm>
        </p:spPr>
        <p:txBody>
          <a:bodyPr>
            <a:noAutofit/>
          </a:bodyPr>
          <a:lstStyle/>
          <a:p>
            <a:pPr algn="l"/>
            <a:r>
              <a:rPr lang="en-US" sz="2400" dirty="0" smtClean="0">
                <a:effectLst/>
                <a:latin typeface="Arial"/>
              </a:rPr>
              <a:t>In November 1941, while the siege was in its early stages, 11,000 people died of what the authorities called 'alimentary dystrophy</a:t>
            </a:r>
            <a:r>
              <a:rPr lang="en-US" sz="2400" dirty="0" smtClean="0">
                <a:effectLst/>
                <a:latin typeface="Arial"/>
              </a:rPr>
              <a:t>' (starvation) - over 350 a day. However, this number greatly increased as the winter </a:t>
            </a:r>
            <a:r>
              <a:rPr lang="en-US" sz="2400" dirty="0" smtClean="0">
                <a:effectLst/>
                <a:latin typeface="Arial"/>
              </a:rPr>
              <a:t>took </a:t>
            </a:r>
            <a:r>
              <a:rPr lang="en-US" sz="2400" dirty="0" smtClean="0">
                <a:effectLst/>
                <a:latin typeface="Arial"/>
              </a:rPr>
              <a:t>a hold on the city.</a:t>
            </a:r>
            <a:r>
              <a:rPr lang="en-US" sz="1600" dirty="0" smtClean="0">
                <a:effectLst/>
                <a:latin typeface="arial"/>
              </a:rPr>
              <a:t/>
            </a:r>
            <a:br>
              <a:rPr lang="en-US" sz="1600" dirty="0" smtClean="0">
                <a:effectLst/>
                <a:latin typeface="arial"/>
              </a:rPr>
            </a:br>
            <a:endParaRPr lang="ru-RU" sz="1600" dirty="0"/>
          </a:p>
        </p:txBody>
      </p:sp>
      <p:graphicFrame>
        <p:nvGraphicFramePr>
          <p:cNvPr id="9" name="Объект 8"/>
          <p:cNvGraphicFramePr>
            <a:graphicFrameLocks noGrp="1"/>
          </p:cNvGraphicFramePr>
          <p:nvPr>
            <p:ph idx="1"/>
          </p:nvPr>
        </p:nvGraphicFramePr>
        <p:xfrm>
          <a:off x="3089910" y="1851501"/>
          <a:ext cx="2964180" cy="4023360"/>
        </p:xfrm>
        <a:graphic>
          <a:graphicData uri="http://schemas.openxmlformats.org/drawingml/2006/table">
            <a:tbl>
              <a:tblPr/>
              <a:tblGrid>
                <a:gridCol w="2964180"/>
              </a:tblGrid>
              <a:tr h="0">
                <a:tc>
                  <a:txBody>
                    <a:bodyPr/>
                    <a:lstStyle/>
                    <a:p>
                      <a:endParaRPr lang="ru-RU" dirty="0"/>
                    </a:p>
                  </a:txBody>
                  <a:tcPr>
                    <a:lnL>
                      <a:noFill/>
                    </a:lnL>
                    <a:lnR>
                      <a:noFill/>
                    </a:lnR>
                    <a:lnT>
                      <a:noFill/>
                    </a:lnT>
                    <a:lnB w="38100" cap="flat" cmpd="sng" algn="ctr">
                      <a:solidFill>
                        <a:srgbClr val="800080"/>
                      </a:solidFill>
                      <a:prstDash val="solid"/>
                      <a:round/>
                      <a:headEnd type="none" w="med" len="med"/>
                      <a:tailEnd type="none" w="med" len="med"/>
                    </a:lnB>
                    <a:solidFill>
                      <a:srgbClr val="FFFF99"/>
                    </a:solidFill>
                  </a:tcPr>
                </a:tc>
              </a:tr>
              <a:tr h="708660">
                <a:tc>
                  <a:txBody>
                    <a:bodyPr/>
                    <a:lstStyle/>
                    <a:p>
                      <a:r>
                        <a:rPr lang="en-US" b="1" dirty="0">
                          <a:effectLst/>
                          <a:latin typeface="Arial"/>
                        </a:rPr>
                        <a:t>"I watched my father and mother die - I knew perfectly well they were starving. But I wanted their bread more than I wanted them to stay alive. And they knew that about me too. That's what I remember about the blockade: that feeling that you wanted your parents to die because you wanted their bread."</a:t>
                      </a:r>
                      <a:endParaRPr lang="en-US" dirty="0">
                        <a:effectLst/>
                      </a:endParaRPr>
                    </a:p>
                  </a:txBody>
                  <a:tcPr anchor="ctr">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FF99"/>
                    </a:solidFill>
                  </a:tcPr>
                </a:tc>
              </a:tr>
            </a:tbl>
          </a:graphicData>
        </a:graphic>
      </p:graphicFrame>
    </p:spTree>
    <p:extLst>
      <p:ext uri="{BB962C8B-B14F-4D97-AF65-F5344CB8AC3E}">
        <p14:creationId xmlns:p14="http://schemas.microsoft.com/office/powerpoint/2010/main" xmlns="" val="61989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Rations were down to half a pound of bread a day, and very little else.</a:t>
            </a:r>
            <a:endParaRPr lang="ru-RU" sz="2800" dirty="0"/>
          </a:p>
        </p:txBody>
      </p:sp>
      <p:sp>
        <p:nvSpPr>
          <p:cNvPr id="3" name="Объект 2"/>
          <p:cNvSpPr>
            <a:spLocks noGrp="1"/>
          </p:cNvSpPr>
          <p:nvPr>
            <p:ph idx="1"/>
          </p:nvPr>
        </p:nvSpPr>
        <p:spPr/>
        <p:txBody>
          <a:bodyPr>
            <a:normAutofit/>
          </a:bodyPr>
          <a:lstStyle/>
          <a:p>
            <a:r>
              <a:rPr lang="en-US" sz="2400" dirty="0">
                <a:solidFill>
                  <a:srgbClr val="2F2B20"/>
                </a:solidFill>
                <a:latin typeface="Arial"/>
                <a:ea typeface="+mj-ea"/>
                <a:cs typeface="+mj-cs"/>
              </a:rPr>
              <a:t>'Bread' baked by bakers even in the first few months of the siege contained only 50% rye flour. To boost the loaf, soya, barley and oats were used. However, the oats were meant to feed horses and malt was used as an alternate substitute. Even cellulose and cottonseed were tried in an effort to produce bread. Both had little nutritional value but there was plenty of both in Leningrad.</a:t>
            </a:r>
            <a:endParaRPr lang="ru-RU"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4406633"/>
            <a:ext cx="2654424" cy="2451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727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en-US" sz="2800" dirty="0" smtClean="0"/>
              <a:t>Bran, sawdust, peat, mill cake</a:t>
            </a:r>
            <a:r>
              <a:rPr lang="ru-RU" sz="2800" dirty="0" smtClean="0"/>
              <a:t/>
            </a:r>
            <a:br>
              <a:rPr lang="ru-RU" sz="2800" dirty="0" smtClean="0"/>
            </a:br>
            <a:endParaRPr lang="ru-RU" sz="2800" dirty="0"/>
          </a:p>
        </p:txBody>
      </p:sp>
      <p:sp>
        <p:nvSpPr>
          <p:cNvPr id="5" name="Объект 4"/>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1628800"/>
            <a:ext cx="5688632" cy="4266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567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en-US" sz="3600" dirty="0" smtClean="0"/>
              <a:t>In the city …</a:t>
            </a:r>
            <a:br>
              <a:rPr lang="en-US" sz="3600" dirty="0" smtClean="0"/>
            </a:br>
            <a:endParaRPr lang="ru-RU" sz="3600" dirty="0"/>
          </a:p>
        </p:txBody>
      </p:sp>
      <p:sp>
        <p:nvSpPr>
          <p:cNvPr id="5" name="Объект 4"/>
          <p:cNvSpPr>
            <a:spLocks noGrp="1"/>
          </p:cNvSpPr>
          <p:nvPr>
            <p:ph idx="1"/>
          </p:nvPr>
        </p:nvSpPr>
        <p:spPr/>
        <p:txBody>
          <a:bodyPr/>
          <a:lstStyle/>
          <a:p>
            <a:r>
              <a:rPr lang="en-US" sz="1800" b="1" dirty="0">
                <a:solidFill>
                  <a:srgbClr val="2F2B20"/>
                </a:solidFill>
                <a:latin typeface="Arial"/>
                <a:ea typeface="+mj-ea"/>
                <a:cs typeface="+mj-cs"/>
              </a:rPr>
              <a:t>While the city had a rail network of sorts, </a:t>
            </a:r>
            <a:r>
              <a:rPr lang="en-US" sz="1800" b="1" dirty="0">
                <a:solidFill>
                  <a:srgbClr val="2F2B20"/>
                </a:solidFill>
                <a:latin typeface="Arial"/>
                <a:ea typeface="+mj-ea"/>
                <a:cs typeface="+mj-cs"/>
                <a:hlinkClick r:id="rId2"/>
              </a:rPr>
              <a:t>Stalin</a:t>
            </a:r>
            <a:r>
              <a:rPr lang="en-US" sz="1800" b="1" dirty="0">
                <a:solidFill>
                  <a:srgbClr val="2F2B20"/>
                </a:solidFill>
                <a:latin typeface="Arial"/>
                <a:ea typeface="+mj-ea"/>
                <a:cs typeface="+mj-cs"/>
              </a:rPr>
              <a:t> ordered that all vital goods in the city that could help defend Moscow </a:t>
            </a:r>
            <a:r>
              <a:rPr lang="en-US" sz="1800" b="1" dirty="0" smtClean="0">
                <a:solidFill>
                  <a:srgbClr val="2F2B20"/>
                </a:solidFill>
                <a:latin typeface="Arial"/>
                <a:ea typeface="+mj-ea"/>
                <a:cs typeface="+mj-cs"/>
              </a:rPr>
              <a:t>must be </a:t>
            </a:r>
            <a:r>
              <a:rPr lang="en-US" sz="1800" b="1" dirty="0">
                <a:solidFill>
                  <a:srgbClr val="2F2B20"/>
                </a:solidFill>
                <a:latin typeface="Arial"/>
                <a:ea typeface="+mj-ea"/>
                <a:cs typeface="+mj-cs"/>
              </a:rPr>
              <a:t>moved out of Leningrad </a:t>
            </a:r>
            <a:r>
              <a:rPr lang="en-US" sz="1800" b="1" dirty="0" smtClean="0">
                <a:solidFill>
                  <a:srgbClr val="2F2B20"/>
                </a:solidFill>
                <a:latin typeface="Arial"/>
                <a:ea typeface="+mj-ea"/>
                <a:cs typeface="+mj-cs"/>
              </a:rPr>
              <a:t>t</a:t>
            </a:r>
            <a:r>
              <a:rPr lang="en-US" sz="1800" b="1" dirty="0" smtClean="0">
                <a:solidFill>
                  <a:srgbClr val="2F2B20"/>
                </a:solidFill>
                <a:latin typeface="Arial"/>
                <a:ea typeface="+mj-ea"/>
                <a:cs typeface="+mj-cs"/>
              </a:rPr>
              <a:t>o </a:t>
            </a:r>
            <a:r>
              <a:rPr lang="en-US" sz="1800" b="1" dirty="0">
                <a:solidFill>
                  <a:srgbClr val="2F2B20"/>
                </a:solidFill>
                <a:latin typeface="Arial"/>
                <a:ea typeface="+mj-ea"/>
                <a:cs typeface="+mj-cs"/>
              </a:rPr>
              <a:t>the capital. </a:t>
            </a:r>
            <a:endParaRPr lang="ru-RU" dirty="0"/>
          </a:p>
        </p:txBody>
      </p:sp>
      <p:sp>
        <p:nvSpPr>
          <p:cNvPr id="6" name="Текст 5"/>
          <p:cNvSpPr>
            <a:spLocks noGrp="1"/>
          </p:cNvSpPr>
          <p:nvPr>
            <p:ph type="body" sz="half" idx="2"/>
          </p:nvPr>
        </p:nvSpPr>
        <p:spPr/>
        <p:txBody>
          <a:bodyPr>
            <a:normAutofit fontScale="85000" lnSpcReduction="10000"/>
          </a:bodyPr>
          <a:lstStyle/>
          <a:p>
            <a:r>
              <a:rPr lang="en-US" sz="2400" dirty="0" smtClean="0">
                <a:effectLst/>
                <a:latin typeface="Arial"/>
              </a:rPr>
              <a:t> Winters in Leningrad </a:t>
            </a:r>
            <a:r>
              <a:rPr lang="en-US" sz="2400" dirty="0" smtClean="0">
                <a:latin typeface="Arial"/>
              </a:rPr>
              <a:t>were</a:t>
            </a:r>
            <a:r>
              <a:rPr lang="en-US" sz="2400" dirty="0" smtClean="0">
                <a:effectLst/>
                <a:latin typeface="Arial"/>
              </a:rPr>
              <a:t> </a:t>
            </a:r>
            <a:r>
              <a:rPr lang="en-US" sz="2400" dirty="0" smtClean="0">
                <a:effectLst/>
                <a:latin typeface="Arial"/>
              </a:rPr>
              <a:t>extremely cold. </a:t>
            </a:r>
          </a:p>
          <a:p>
            <a:r>
              <a:rPr lang="en-US" sz="2400" dirty="0" smtClean="0">
                <a:effectLst/>
                <a:latin typeface="Arial"/>
              </a:rPr>
              <a:t> </a:t>
            </a:r>
          </a:p>
          <a:p>
            <a:r>
              <a:rPr lang="en-US" sz="2400" dirty="0">
                <a:latin typeface="Arial"/>
              </a:rPr>
              <a:t> </a:t>
            </a:r>
            <a:r>
              <a:rPr lang="en-US" sz="2400" dirty="0" smtClean="0">
                <a:effectLst/>
                <a:latin typeface="Arial"/>
              </a:rPr>
              <a:t>Lack of fuel meant that the use of electricity in homes was banned - industry and the military took priority. </a:t>
            </a:r>
          </a:p>
          <a:p>
            <a:r>
              <a:rPr lang="en-US" sz="2400" dirty="0">
                <a:latin typeface="Arial"/>
              </a:rPr>
              <a:t> </a:t>
            </a:r>
            <a:r>
              <a:rPr lang="en-US" sz="2400" dirty="0" smtClean="0">
                <a:effectLst/>
                <a:latin typeface="Arial"/>
              </a:rPr>
              <a:t>Kerosene for oil lamps was unobtainable. </a:t>
            </a:r>
          </a:p>
          <a:p>
            <a:r>
              <a:rPr lang="en-US" sz="2400" dirty="0">
                <a:latin typeface="Arial"/>
              </a:rPr>
              <a:t> </a:t>
            </a:r>
            <a:r>
              <a:rPr lang="en-US" sz="2400" dirty="0" smtClean="0">
                <a:effectLst/>
                <a:latin typeface="Arial"/>
              </a:rPr>
              <a:t>Wood became the major source of heat in homes with furniture and floor boards being burned in most homes.</a:t>
            </a:r>
            <a:endParaRPr lang="en-US" sz="2400" dirty="0" smtClean="0">
              <a:effectLst/>
              <a:latin typeface="arial"/>
            </a:endParaRPr>
          </a:p>
          <a:p>
            <a:endParaRPr lang="ru-RU"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1772816"/>
            <a:ext cx="3048000" cy="3573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812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1412776"/>
            <a:ext cx="5486400" cy="1512168"/>
          </a:xfrm>
        </p:spPr>
        <p:txBody>
          <a:bodyPr>
            <a:normAutofit/>
          </a:bodyPr>
          <a:lstStyle/>
          <a:p>
            <a:r>
              <a:rPr lang="en-US" dirty="0" smtClean="0">
                <a:effectLst/>
                <a:latin typeface="Arial"/>
              </a:rPr>
              <a:t>People collapsed in factories and on the streets - and died.</a:t>
            </a:r>
            <a:endParaRPr lang="ru-RU" dirty="0"/>
          </a:p>
        </p:txBody>
      </p:sp>
      <p:sp>
        <p:nvSpPr>
          <p:cNvPr id="6" name="Рисунок 5"/>
          <p:cNvSpPr>
            <a:spLocks noGrp="1"/>
          </p:cNvSpPr>
          <p:nvPr>
            <p:ph type="pic" idx="1"/>
          </p:nvPr>
        </p:nvSpPr>
        <p:spPr/>
      </p:sp>
      <p:sp>
        <p:nvSpPr>
          <p:cNvPr id="7" name="Текст 6"/>
          <p:cNvSpPr>
            <a:spLocks noGrp="1"/>
          </p:cNvSpPr>
          <p:nvPr>
            <p:ph type="body" sz="half" idx="2"/>
          </p:nvPr>
        </p:nvSpPr>
        <p:spPr>
          <a:xfrm>
            <a:off x="899592" y="4581128"/>
            <a:ext cx="6408712" cy="1656184"/>
          </a:xfrm>
        </p:spPr>
        <p:txBody>
          <a:bodyPr>
            <a:normAutofit fontScale="85000" lnSpcReduction="10000"/>
          </a:bodyPr>
          <a:lstStyle/>
          <a:p>
            <a:r>
              <a:rPr lang="en-US" sz="3800" dirty="0" smtClean="0">
                <a:latin typeface="Arial"/>
              </a:rPr>
              <a:t>P</a:t>
            </a:r>
            <a:r>
              <a:rPr lang="en-US" sz="3800" dirty="0" smtClean="0">
                <a:effectLst/>
                <a:latin typeface="Arial"/>
              </a:rPr>
              <a:t>eople </a:t>
            </a:r>
            <a:r>
              <a:rPr lang="en-US" sz="3800" dirty="0" smtClean="0">
                <a:effectLst/>
                <a:latin typeface="Arial"/>
              </a:rPr>
              <a:t>were only getting 10% of the required daily calorific intake </a:t>
            </a:r>
            <a:r>
              <a:rPr lang="en-US" sz="3800" dirty="0" smtClean="0">
                <a:latin typeface="Arial"/>
              </a:rPr>
              <a:t>and</a:t>
            </a:r>
            <a:r>
              <a:rPr lang="en-US" sz="3800" dirty="0" smtClean="0">
                <a:effectLst/>
                <a:latin typeface="Arial"/>
              </a:rPr>
              <a:t> </a:t>
            </a:r>
            <a:r>
              <a:rPr lang="en-US" sz="3800" dirty="0" smtClean="0">
                <a:effectLst/>
                <a:latin typeface="Arial"/>
              </a:rPr>
              <a:t>their work was </a:t>
            </a:r>
            <a:r>
              <a:rPr lang="en-US" sz="3800" dirty="0" smtClean="0">
                <a:effectLst/>
                <a:latin typeface="Arial"/>
              </a:rPr>
              <a:t>intensive</a:t>
            </a:r>
            <a:r>
              <a:rPr lang="en-US" sz="3800" dirty="0" smtClean="0">
                <a:effectLst/>
                <a:latin typeface="Arial"/>
              </a:rPr>
              <a:t>.</a:t>
            </a:r>
          </a:p>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056" y="548680"/>
            <a:ext cx="3240360" cy="3888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570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836712"/>
            <a:ext cx="3008313" cy="1162050"/>
          </a:xfrm>
        </p:spPr>
        <p:txBody>
          <a:bodyPr>
            <a:noAutofit/>
          </a:bodyPr>
          <a:lstStyle/>
          <a:p>
            <a:r>
              <a:rPr lang="en-US" sz="2400" dirty="0" smtClean="0">
                <a:effectLst/>
                <a:latin typeface="Arial"/>
              </a:rPr>
              <a:t>When people died in the street, there was a scramble for their ration card.</a:t>
            </a:r>
            <a:endParaRPr lang="ru-RU" sz="2400" dirty="0"/>
          </a:p>
        </p:txBody>
      </p:sp>
      <p:sp>
        <p:nvSpPr>
          <p:cNvPr id="7" name="Текст 6"/>
          <p:cNvSpPr>
            <a:spLocks noGrp="1"/>
          </p:cNvSpPr>
          <p:nvPr>
            <p:ph type="body" sz="half" idx="2"/>
          </p:nvPr>
        </p:nvSpPr>
        <p:spPr>
          <a:xfrm>
            <a:off x="395536" y="2924944"/>
            <a:ext cx="3008313" cy="2016224"/>
          </a:xfrm>
        </p:spPr>
        <p:txBody>
          <a:bodyPr>
            <a:normAutofit/>
          </a:bodyPr>
          <a:lstStyle/>
          <a:p>
            <a:r>
              <a:rPr lang="en-US" sz="2800" dirty="0">
                <a:solidFill>
                  <a:srgbClr val="2F2B20"/>
                </a:solidFill>
                <a:ea typeface="+mj-ea"/>
                <a:cs typeface="+mj-cs"/>
              </a:rPr>
              <a:t>125 grams of bread for the whole </a:t>
            </a:r>
            <a:r>
              <a:rPr lang="en-US" sz="2800" dirty="0" smtClean="0">
                <a:solidFill>
                  <a:srgbClr val="2F2B20"/>
                </a:solidFill>
                <a:ea typeface="+mj-ea"/>
                <a:cs typeface="+mj-cs"/>
              </a:rPr>
              <a:t>day…</a:t>
            </a:r>
            <a:endParaRPr lang="en-US" sz="2800" dirty="0" smtClean="0">
              <a:solidFill>
                <a:srgbClr val="2F2B20"/>
              </a:solidFill>
              <a:ea typeface="+mj-ea"/>
              <a:cs typeface="+mj-cs"/>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5050" y="1282700"/>
            <a:ext cx="5111750" cy="3833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Прямоугольник 5"/>
          <p:cNvSpPr/>
          <p:nvPr/>
        </p:nvSpPr>
        <p:spPr>
          <a:xfrm>
            <a:off x="6156176" y="3284984"/>
            <a:ext cx="2592288" cy="1800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xmlns="" val="117938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r>
              <a:rPr lang="en-US" sz="4800" dirty="0" smtClean="0">
                <a:solidFill>
                  <a:srgbClr val="2E2AC6"/>
                </a:solidFill>
              </a:rPr>
              <a:t>Tanya </a:t>
            </a:r>
            <a:r>
              <a:rPr lang="en-US" sz="4800" dirty="0" err="1" smtClean="0">
                <a:solidFill>
                  <a:srgbClr val="2E2AC6"/>
                </a:solidFill>
              </a:rPr>
              <a:t>Savicheva’s</a:t>
            </a:r>
            <a:r>
              <a:rPr lang="en-US" sz="4800" dirty="0" smtClean="0">
                <a:solidFill>
                  <a:srgbClr val="2E2AC6"/>
                </a:solidFill>
              </a:rPr>
              <a:t> </a:t>
            </a:r>
            <a:r>
              <a:rPr lang="en-US" sz="4800" dirty="0" smtClean="0">
                <a:solidFill>
                  <a:srgbClr val="2E2AC6"/>
                </a:solidFill>
              </a:rPr>
              <a:t>Diary</a:t>
            </a:r>
            <a:endParaRPr lang="ru-RU" sz="4800" dirty="0">
              <a:solidFill>
                <a:srgbClr val="2E2AC6"/>
              </a:solidFill>
            </a:endParaRPr>
          </a:p>
        </p:txBody>
      </p:sp>
      <p:sp>
        <p:nvSpPr>
          <p:cNvPr id="6" name="Объект 5"/>
          <p:cNvSpPr>
            <a:spLocks noGrp="1"/>
          </p:cNvSpPr>
          <p:nvPr>
            <p:ph idx="1"/>
          </p:nvPr>
        </p:nvSpPr>
        <p:spPr>
          <a:xfrm>
            <a:off x="365786" y="1636712"/>
            <a:ext cx="8229600" cy="4525963"/>
          </a:xfrm>
        </p:spPr>
        <p:style>
          <a:lnRef idx="0">
            <a:schemeClr val="accent5"/>
          </a:lnRef>
          <a:fillRef idx="3">
            <a:schemeClr val="accent5"/>
          </a:fillRef>
          <a:effectRef idx="3">
            <a:schemeClr val="accent5"/>
          </a:effectRef>
          <a:fontRef idx="minor">
            <a:schemeClr val="lt1"/>
          </a:fontRef>
        </p:style>
        <p:txBody>
          <a:bodyPr/>
          <a:lstStyle/>
          <a:p>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1" y="1700808"/>
            <a:ext cx="6048672"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0020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502</Words>
  <Application>Microsoft Office PowerPoint</Application>
  <PresentationFormat>Экран (4:3)</PresentationFormat>
  <Paragraphs>33</Paragraphs>
  <Slides>20</Slides>
  <Notes>0</Notes>
  <HiddenSlides>0</HiddenSlides>
  <MMClips>2</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20</vt:i4>
      </vt:variant>
    </vt:vector>
  </HeadingPairs>
  <TitlesOfParts>
    <vt:vector size="23" baseType="lpstr">
      <vt:lpstr>Arial</vt:lpstr>
      <vt:lpstr>Calibri</vt:lpstr>
      <vt:lpstr>Тема Office</vt:lpstr>
      <vt:lpstr>The Siege of Leningrad</vt:lpstr>
      <vt:lpstr> …in June 1941, the population of Leningrad was about 2,500,000. </vt:lpstr>
      <vt:lpstr>In November 1941, while the siege was in its early stages, 11,000 people died of what the authorities called 'alimentary dystrophy' (starvation) - over 350 a day. However, this number greatly increased as the winter took a hold on the city. </vt:lpstr>
      <vt:lpstr>Rations were down to half a pound of bread a day, and very little else.</vt:lpstr>
      <vt:lpstr>Bran, sawdust, peat, mill cake </vt:lpstr>
      <vt:lpstr>In the city … </vt:lpstr>
      <vt:lpstr>People collapsed in factories and on the streets - and died.</vt:lpstr>
      <vt:lpstr>When people died in the street, there was a scramble for their ration card.</vt:lpstr>
      <vt:lpstr>Tanya Savicheva’s Diary</vt:lpstr>
      <vt:lpstr>Слайд 10</vt:lpstr>
      <vt:lpstr>Слайд 11</vt:lpstr>
      <vt:lpstr>Слайд 12</vt:lpstr>
      <vt:lpstr>Слайд 13</vt:lpstr>
      <vt:lpstr>Слайд 14</vt:lpstr>
      <vt:lpstr>Слайд 15</vt:lpstr>
      <vt:lpstr>Слайд 16</vt:lpstr>
      <vt:lpstr>Слайд 17</vt:lpstr>
      <vt:lpstr>Слайд 18</vt:lpstr>
      <vt:lpstr>No one is forgotten Nothing is forgotten</vt:lpstr>
      <vt:lpstr>2014 – the 70 anniversary of the end of the siege of Leningrad</vt:lpstr>
    </vt:vector>
  </TitlesOfParts>
  <Company>MZ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Siege of Leningrad</dc:title>
  <dc:creator>п</dc:creator>
  <cp:lastModifiedBy>Евгения</cp:lastModifiedBy>
  <cp:revision>29</cp:revision>
  <dcterms:created xsi:type="dcterms:W3CDTF">2012-01-26T20:34:59Z</dcterms:created>
  <dcterms:modified xsi:type="dcterms:W3CDTF">2014-01-26T18:39:38Z</dcterms:modified>
</cp:coreProperties>
</file>